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66" r:id="rId10"/>
    <p:sldId id="269" r:id="rId11"/>
    <p:sldId id="270" r:id="rId12"/>
    <p:sldId id="267" r:id="rId13"/>
    <p:sldId id="268" r:id="rId14"/>
    <p:sldId id="271" r:id="rId15"/>
    <p:sldId id="262" r:id="rId16"/>
    <p:sldId id="26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5ED0E5-C4B4-4D43-B7D3-4B921D24628C}">
          <p14:sldIdLst>
            <p14:sldId id="256"/>
            <p14:sldId id="264"/>
            <p14:sldId id="257"/>
          </p14:sldIdLst>
        </p14:section>
        <p14:section name="Untitled Section" id="{B392AD46-5BFF-4FFE-ABF3-FD44DD57E1EA}">
          <p14:sldIdLst>
            <p14:sldId id="265"/>
            <p14:sldId id="258"/>
            <p14:sldId id="259"/>
            <p14:sldId id="260"/>
            <p14:sldId id="261"/>
            <p14:sldId id="266"/>
            <p14:sldId id="269"/>
            <p14:sldId id="270"/>
            <p14:sldId id="267"/>
            <p14:sldId id="268"/>
            <p14:sldId id="27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899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354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19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089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33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41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3200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02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608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836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18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89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76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419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01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955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EE91-4B5F-4C1D-B0E1-603A605AF2D9}" type="datetimeFigureOut">
              <a:rPr lang="hr-HR" smtClean="0"/>
              <a:t>25.11.2025.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28B641-726F-4271-96A9-10246007F9C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238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k0ncvvot6usx5xu4d.kinstacdn.com/wp-content/uploads/2020/12/Prirucnik-za-ucenike-koji-u-skolskoj-godini-2020.-2021.-zavrsavaju-4.-5.-razred-u-srednjim-skolama-u-Republici-Hrvatskoj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vvo.hr/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.mzos.hr/" TargetMode="External"/><Relationship Id="rId4" Type="http://schemas.openxmlformats.org/officeDocument/2006/relationships/hyperlink" Target="http://www.studij.h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cvvo@ncvvo.hr" TargetMode="External"/><Relationship Id="rId2" Type="http://schemas.openxmlformats.org/officeDocument/2006/relationships/hyperlink" Target="mailto:imilatovic13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mk0ncvvot6usx5xu4d.kinstacdn.com/wp-content/uploads/2016/02/Upute-za-prilagodbu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Državna matura </a:t>
            </a:r>
            <a:r>
              <a:rPr lang="hr-HR" dirty="0" smtClean="0"/>
              <a:t>2025./2026.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Prijave i priprema za polaganje ispita državne mature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026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POSTANI STUDENT - PRIJAVA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1" y="1466492"/>
            <a:ext cx="8772302" cy="4575534"/>
          </a:xfrm>
        </p:spPr>
      </p:pic>
    </p:spTree>
    <p:extLst>
      <p:ext uri="{BB962C8B-B14F-4D97-AF65-F5344CB8AC3E}">
        <p14:creationId xmlns:p14="http://schemas.microsoft.com/office/powerpoint/2010/main" val="22314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POSTANI STUDENT – PIN i TAN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12" y="2160588"/>
            <a:ext cx="5792814" cy="3881437"/>
          </a:xfrm>
        </p:spPr>
      </p:pic>
    </p:spTree>
    <p:extLst>
      <p:ext uri="{BB962C8B-B14F-4D97-AF65-F5344CB8AC3E}">
        <p14:creationId xmlns:p14="http://schemas.microsoft.com/office/powerpoint/2010/main" val="41678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POSTANI STUDENT – OSOBNI PODATCI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4" y="1254986"/>
            <a:ext cx="8917234" cy="4787040"/>
          </a:xfrm>
        </p:spPr>
      </p:pic>
    </p:spTree>
    <p:extLst>
      <p:ext uri="{BB962C8B-B14F-4D97-AF65-F5344CB8AC3E}">
        <p14:creationId xmlns:p14="http://schemas.microsoft.com/office/powerpoint/2010/main" val="19692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POSTANI STUDENT – POTVRDA OCJENA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3" y="1553048"/>
            <a:ext cx="7341079" cy="4853173"/>
          </a:xfrm>
        </p:spPr>
      </p:pic>
    </p:spTree>
    <p:extLst>
      <p:ext uri="{BB962C8B-B14F-4D97-AF65-F5344CB8AC3E}">
        <p14:creationId xmlns:p14="http://schemas.microsoft.com/office/powerpoint/2010/main" val="7860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Priručnik za učenike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940" t="19015" r="26304" b="11723"/>
          <a:stretch/>
        </p:blipFill>
        <p:spPr>
          <a:xfrm>
            <a:off x="2852928" y="1270000"/>
            <a:ext cx="3959352" cy="53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9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Informacije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Web stranice:</a:t>
            </a:r>
          </a:p>
          <a:p>
            <a:pPr marL="0" indent="0">
              <a:buNone/>
            </a:pPr>
            <a:r>
              <a:rPr lang="hr-HR" sz="2400" dirty="0" smtClean="0">
                <a:hlinkClick r:id="rId2"/>
              </a:rPr>
              <a:t>www.</a:t>
            </a:r>
            <a:r>
              <a:rPr lang="hr-HR" sz="2400" b="1" dirty="0" smtClean="0">
                <a:hlinkClick r:id="rId2"/>
              </a:rPr>
              <a:t>postani</a:t>
            </a:r>
            <a:r>
              <a:rPr lang="hr-HR" sz="2400" dirty="0" smtClean="0">
                <a:hlinkClick r:id="rId2"/>
              </a:rPr>
              <a:t>-</a:t>
            </a:r>
            <a:r>
              <a:rPr lang="hr-HR" sz="2400" b="1" dirty="0" smtClean="0">
                <a:hlinkClick r:id="rId2"/>
              </a:rPr>
              <a:t>student</a:t>
            </a:r>
            <a:r>
              <a:rPr lang="hr-HR" sz="2400" dirty="0" smtClean="0">
                <a:hlinkClick r:id="rId2"/>
              </a:rPr>
              <a:t>.hr</a:t>
            </a:r>
            <a:r>
              <a:rPr lang="hr-HR" sz="2400" dirty="0" smtClean="0"/>
              <a:t> – prijava i odjava ispita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>
                <a:hlinkClick r:id="rId3"/>
              </a:rPr>
              <a:t>www.ncvvo.hr</a:t>
            </a:r>
            <a:r>
              <a:rPr lang="hr-HR" sz="2400" dirty="0" smtClean="0"/>
              <a:t> – informacije o ispitima i prilagodbi ispitne tehnologije 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>
                <a:hlinkClick r:id="rId4"/>
              </a:rPr>
              <a:t>www.studij.hr</a:t>
            </a:r>
            <a:r>
              <a:rPr lang="hr-HR" sz="2400" dirty="0" smtClean="0"/>
              <a:t> – informacije o studijskim programima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>
                <a:hlinkClick r:id="rId5"/>
              </a:rPr>
              <a:t>http://public.mzos.hr</a:t>
            </a:r>
            <a:r>
              <a:rPr lang="hr-HR" sz="2400" dirty="0" smtClean="0">
                <a:hlinkClick r:id="rId5"/>
              </a:rPr>
              <a:t>/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 smtClean="0"/>
              <a:t>Ispitni koordinator – Ivan </a:t>
            </a:r>
            <a:r>
              <a:rPr lang="hr-HR" sz="2000" dirty="0" err="1" smtClean="0"/>
              <a:t>Milatović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	mail: </a:t>
            </a:r>
            <a:r>
              <a:rPr lang="hr-HR" sz="2000" dirty="0" smtClean="0">
                <a:hlinkClick r:id="rId2"/>
              </a:rPr>
              <a:t>imilatovic13@gmail.com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	osobno u vrijeme informacija</a:t>
            </a:r>
          </a:p>
          <a:p>
            <a:pPr marL="0" indent="0">
              <a:buNone/>
            </a:pPr>
            <a:r>
              <a:rPr lang="hr-HR" dirty="0"/>
              <a:t>	</a:t>
            </a:r>
            <a:endParaRPr lang="hr-HR" dirty="0" smtClean="0"/>
          </a:p>
          <a:p>
            <a:r>
              <a:rPr lang="hr-HR" dirty="0" smtClean="0"/>
              <a:t>	</a:t>
            </a:r>
            <a:r>
              <a:rPr lang="hr-HR" sz="2000" dirty="0" smtClean="0"/>
              <a:t>NCVVO - </a:t>
            </a:r>
            <a:r>
              <a:rPr lang="pt-BR" sz="2000" dirty="0"/>
              <a:t>INFO centar: </a:t>
            </a:r>
            <a:br>
              <a:rPr lang="pt-BR" sz="2000" dirty="0"/>
            </a:br>
            <a:r>
              <a:rPr lang="pt-BR" sz="2000" dirty="0" smtClean="0"/>
              <a:t> </a:t>
            </a:r>
            <a:r>
              <a:rPr lang="hr-HR" sz="2000" dirty="0" smtClean="0"/>
              <a:t>	0</a:t>
            </a:r>
            <a:r>
              <a:rPr lang="pt-BR" sz="2000" dirty="0" smtClean="0"/>
              <a:t>1</a:t>
            </a:r>
            <a:r>
              <a:rPr lang="hr-HR" sz="2000" dirty="0" smtClean="0"/>
              <a:t>/</a:t>
            </a:r>
            <a:r>
              <a:rPr lang="pt-BR" sz="2000" dirty="0" smtClean="0"/>
              <a:t>4501 899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hr-HR" sz="2000" b="1" dirty="0" smtClean="0"/>
              <a:t>	</a:t>
            </a:r>
            <a:r>
              <a:rPr lang="pt-BR" sz="2000" dirty="0" smtClean="0"/>
              <a:t>e-mail</a:t>
            </a:r>
            <a:r>
              <a:rPr lang="pt-BR" sz="2000" dirty="0"/>
              <a:t>: </a:t>
            </a:r>
            <a:r>
              <a:rPr lang="pt-BR" sz="2000" u="sng" dirty="0" smtClean="0">
                <a:hlinkClick r:id="rId3"/>
              </a:rPr>
              <a:t>ncvvo@ncvvo.hr</a:t>
            </a:r>
            <a:r>
              <a:rPr lang="hr-HR" sz="2000" dirty="0" smtClean="0"/>
              <a:t>	</a:t>
            </a:r>
            <a:r>
              <a:rPr lang="hr-HR" dirty="0" smtClean="0"/>
              <a:t>	</a:t>
            </a:r>
          </a:p>
          <a:p>
            <a:pPr marL="0" indent="0">
              <a:buNone/>
            </a:pPr>
            <a:r>
              <a:rPr lang="hr-HR" dirty="0" smtClean="0"/>
              <a:t>	</a:t>
            </a:r>
          </a:p>
          <a:p>
            <a:r>
              <a:rPr lang="hr-HR" sz="2000" dirty="0" smtClean="0"/>
              <a:t>Središnji prijavni ured (postani-student):</a:t>
            </a:r>
          </a:p>
          <a:p>
            <a:pPr marL="0" indent="0">
              <a:buNone/>
            </a:pPr>
            <a:r>
              <a:rPr lang="hr-HR" sz="2000" dirty="0"/>
              <a:t>	01/6274 844</a:t>
            </a:r>
            <a:r>
              <a:rPr lang="hr-HR" sz="2000" dirty="0" smtClean="0"/>
              <a:t>	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997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Provjera osobnih podataka i ocjena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Provjeriti  i potvrditi osobne podatke i ocjene prva tri razreda</a:t>
            </a:r>
          </a:p>
          <a:p>
            <a:r>
              <a:rPr lang="hr-HR" sz="2400" dirty="0" smtClean="0"/>
              <a:t>Osim ocjena provjeriti i nazive predmeta</a:t>
            </a:r>
          </a:p>
          <a:p>
            <a:endParaRPr lang="hr-HR" sz="24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64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Prijave ispita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Obvezni i izborni ispiti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Obvezni: hrvatski jezik, matematika, strani jezik (koji je učenik učio najmanje dvije godine u srednjoj školi)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Izborni - prema odabiru kandidata, do 6 ispita u jednom roku.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0785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Važni datumi za učenike</a:t>
            </a:r>
            <a:endParaRPr lang="hr-H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24313" y="315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0971" y="1930399"/>
            <a:ext cx="616707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</a:rPr>
              <a:t>Prijave ispita državne mature</a:t>
            </a:r>
            <a:br>
              <a:rPr lang="hr-HR" sz="2400" dirty="0">
                <a:solidFill>
                  <a:srgbClr val="000000"/>
                </a:solidFill>
              </a:rPr>
            </a:br>
            <a:r>
              <a:rPr lang="hr-HR" sz="2400" b="1" dirty="0">
                <a:solidFill>
                  <a:srgbClr val="000000"/>
                </a:solidFill>
              </a:rPr>
              <a:t>1. 12. 2025. – 15. 2. 2026</a:t>
            </a:r>
            <a:r>
              <a:rPr lang="hr-HR" sz="24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hr-HR" sz="2400" b="1" dirty="0">
                <a:solidFill>
                  <a:srgbClr val="000000"/>
                </a:solidFill>
              </a:rPr>
              <a:t/>
            </a:r>
            <a:br>
              <a:rPr lang="hr-HR" sz="2400" b="1" dirty="0">
                <a:solidFill>
                  <a:srgbClr val="000000"/>
                </a:solidFill>
              </a:rPr>
            </a:br>
            <a:r>
              <a:rPr lang="hr-HR" sz="2400" dirty="0" smtClean="0">
                <a:solidFill>
                  <a:srgbClr val="000000"/>
                </a:solidFill>
              </a:rPr>
              <a:t>Zahtjev za prilagodbu ispitne tehnologije</a:t>
            </a:r>
            <a:br>
              <a:rPr lang="hr-HR" sz="2400" dirty="0" smtClean="0">
                <a:solidFill>
                  <a:srgbClr val="000000"/>
                </a:solidFill>
              </a:rPr>
            </a:br>
            <a:r>
              <a:rPr lang="hr-HR" sz="2400" b="1" dirty="0" smtClean="0">
                <a:solidFill>
                  <a:srgbClr val="000000"/>
                </a:solidFill>
              </a:rPr>
              <a:t>1.12.2025. - 21.2.2026.</a:t>
            </a:r>
          </a:p>
          <a:p>
            <a:r>
              <a:rPr lang="hr-HR" sz="2400" b="1" dirty="0">
                <a:solidFill>
                  <a:srgbClr val="000000"/>
                </a:solidFill>
              </a:rPr>
              <a:t/>
            </a:r>
            <a:br>
              <a:rPr lang="hr-HR" sz="2400" b="1" dirty="0">
                <a:solidFill>
                  <a:srgbClr val="000000"/>
                </a:solidFill>
              </a:rPr>
            </a:br>
            <a:r>
              <a:rPr lang="hr-HR" sz="2400" dirty="0">
                <a:solidFill>
                  <a:srgbClr val="000000"/>
                </a:solidFill>
              </a:rPr>
              <a:t>Naknadna prijava, promjena i odjava ispita</a:t>
            </a:r>
            <a:br>
              <a:rPr lang="hr-HR" sz="2400" dirty="0">
                <a:solidFill>
                  <a:srgbClr val="000000"/>
                </a:solidFill>
              </a:rPr>
            </a:br>
            <a:r>
              <a:rPr lang="hr-HR" sz="2400" b="1" dirty="0" smtClean="0">
                <a:solidFill>
                  <a:srgbClr val="000000"/>
                </a:solidFill>
              </a:rPr>
              <a:t>15.2.2025. </a:t>
            </a:r>
            <a:r>
              <a:rPr lang="hr-HR" sz="2400" b="1" dirty="0">
                <a:solidFill>
                  <a:srgbClr val="000000"/>
                </a:solidFill>
              </a:rPr>
              <a:t>- </a:t>
            </a:r>
            <a:r>
              <a:rPr lang="hr-HR" sz="2400" b="1" dirty="0" smtClean="0">
                <a:solidFill>
                  <a:srgbClr val="000000"/>
                </a:solidFill>
              </a:rPr>
              <a:t>2.5.2026.</a:t>
            </a:r>
            <a:endParaRPr lang="hr-HR" sz="2400" b="1" dirty="0" smtClean="0">
              <a:solidFill>
                <a:srgbClr val="000000"/>
              </a:solidFill>
            </a:endParaRPr>
          </a:p>
          <a:p>
            <a:r>
              <a:rPr lang="hr-HR" sz="2400" b="1" dirty="0">
                <a:solidFill>
                  <a:srgbClr val="000000"/>
                </a:solidFill>
              </a:rPr>
              <a:t/>
            </a:r>
            <a:br>
              <a:rPr lang="hr-HR" sz="2400" b="1" dirty="0">
                <a:solidFill>
                  <a:srgbClr val="000000"/>
                </a:solidFill>
              </a:rPr>
            </a:br>
            <a:r>
              <a:rPr lang="hr-HR" sz="2400" dirty="0">
                <a:solidFill>
                  <a:srgbClr val="000000"/>
                </a:solidFill>
              </a:rPr>
              <a:t>Verifikacija osobnih podataka i ocjena</a:t>
            </a:r>
            <a:br>
              <a:rPr lang="hr-HR" sz="2400" dirty="0">
                <a:solidFill>
                  <a:srgbClr val="000000"/>
                </a:solidFill>
              </a:rPr>
            </a:br>
            <a:r>
              <a:rPr lang="hr-HR" sz="2400" b="1" dirty="0" smtClean="0">
                <a:solidFill>
                  <a:srgbClr val="000000"/>
                </a:solidFill>
              </a:rPr>
              <a:t>1.12.2025. </a:t>
            </a:r>
            <a:r>
              <a:rPr lang="hr-HR" sz="2400" b="1" dirty="0">
                <a:solidFill>
                  <a:srgbClr val="000000"/>
                </a:solidFill>
              </a:rPr>
              <a:t>- </a:t>
            </a:r>
            <a:r>
              <a:rPr lang="hr-HR" sz="2400" b="1" dirty="0" smtClean="0">
                <a:solidFill>
                  <a:srgbClr val="000000"/>
                </a:solidFill>
              </a:rPr>
              <a:t>29.5.2026.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01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Prijave ispita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77544"/>
            <a:ext cx="8596668" cy="3880773"/>
          </a:xfrm>
        </p:spPr>
        <p:txBody>
          <a:bodyPr>
            <a:noAutofit/>
          </a:bodyPr>
          <a:lstStyle/>
          <a:p>
            <a:r>
              <a:rPr lang="hr-HR" sz="2400" dirty="0" smtClean="0"/>
              <a:t>Zahtjevi programa od drugog tjedna siječnja</a:t>
            </a:r>
          </a:p>
          <a:p>
            <a:r>
              <a:rPr lang="hr-HR" sz="2400" dirty="0" smtClean="0"/>
              <a:t>Naknadne odjave i promjene razina prema zahtjevu kandidata uz opravdan razlog (najkasnije 30 dana prije održavanja ispita)</a:t>
            </a:r>
          </a:p>
          <a:p>
            <a:r>
              <a:rPr lang="hr-HR" sz="2400" dirty="0" smtClean="0"/>
              <a:t>Naknadne prijave također uz opravdan razlog. Razlozi za naknadnu prijavu: teži zdravstveni problemi u razdoblju trajanja prijava ispita, smrt u obitelji, prometna ili druga nesreća, drugi opravdani razlozi.</a:t>
            </a:r>
          </a:p>
        </p:txBody>
      </p:sp>
    </p:spTree>
    <p:extLst>
      <p:ext uri="{BB962C8B-B14F-4D97-AF65-F5344CB8AC3E}">
        <p14:creationId xmlns:p14="http://schemas.microsoft.com/office/powerpoint/2010/main" val="18254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Prijave ispita i prijave studija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80804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Prijave studija od drugog tjedna siječnja</a:t>
            </a:r>
          </a:p>
          <a:p>
            <a:endParaRPr lang="hr-HR" sz="2400" dirty="0" smtClean="0"/>
          </a:p>
          <a:p>
            <a:r>
              <a:rPr lang="hr-HR" sz="2400" dirty="0" smtClean="0"/>
              <a:t>Odabir izbornih predmeta prema zahtjevu studija – brisanje onih izbornih predmeta koje učenik ne želi polagati.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Ukoliko kandidat ne odjavi ispit u propisanom roku, a ne izađe na polaganje ispita, </a:t>
            </a:r>
            <a:r>
              <a:rPr lang="hr-HR" sz="2400" u="sng" dirty="0" smtClean="0"/>
              <a:t>dužan je platiti naknadu za  troškove polaganja ispita (</a:t>
            </a:r>
            <a:r>
              <a:rPr lang="hr-HR" sz="2400" b="1" u="sng" dirty="0"/>
              <a:t>175 </a:t>
            </a:r>
            <a:r>
              <a:rPr lang="hr-HR" sz="2400" b="1" u="sng" dirty="0" smtClean="0"/>
              <a:t>kuna po ispitu)</a:t>
            </a:r>
            <a:r>
              <a:rPr lang="hr-HR" sz="2400" u="sng" dirty="0" smtClean="0"/>
              <a:t>.</a:t>
            </a:r>
            <a:endParaRPr lang="hr-HR" sz="2400" u="sng" dirty="0"/>
          </a:p>
        </p:txBody>
      </p:sp>
    </p:spTree>
    <p:extLst>
      <p:ext uri="{BB962C8B-B14F-4D97-AF65-F5344CB8AC3E}">
        <p14:creationId xmlns:p14="http://schemas.microsoft.com/office/powerpoint/2010/main" val="7018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Prilagodba ispitne tehnologije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Učenici s teškoćama polažu ispite uz primjenu prilagođene tehnologije.</a:t>
            </a:r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Potrebno priložiti specijalističku dokumentaciju</a:t>
            </a:r>
          </a:p>
        </p:txBody>
      </p:sp>
    </p:spTree>
    <p:extLst>
      <p:ext uri="{BB962C8B-B14F-4D97-AF65-F5344CB8AC3E}">
        <p14:creationId xmlns:p14="http://schemas.microsoft.com/office/powerpoint/2010/main" val="3326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Prilagodba ispitne tehnologije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	</a:t>
            </a:r>
            <a:endParaRPr lang="hr-HR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7" y="1263876"/>
            <a:ext cx="4085633" cy="5378464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8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POSTANI STUDENT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82" y="1592484"/>
            <a:ext cx="7622720" cy="4449542"/>
          </a:xfrm>
        </p:spPr>
      </p:pic>
    </p:spTree>
    <p:extLst>
      <p:ext uri="{BB962C8B-B14F-4D97-AF65-F5344CB8AC3E}">
        <p14:creationId xmlns:p14="http://schemas.microsoft.com/office/powerpoint/2010/main" val="38664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282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Faseta</vt:lpstr>
      <vt:lpstr>Državna matura 2025./2026.</vt:lpstr>
      <vt:lpstr>Provjera osobnih podataka i ocjena</vt:lpstr>
      <vt:lpstr>Prijave ispita</vt:lpstr>
      <vt:lpstr>Važni datumi za učenike</vt:lpstr>
      <vt:lpstr>Prijave ispita</vt:lpstr>
      <vt:lpstr>Prijave ispita i prijave studija</vt:lpstr>
      <vt:lpstr>Prilagodba ispitne tehnologije</vt:lpstr>
      <vt:lpstr>Prilagodba ispitne tehnologije</vt:lpstr>
      <vt:lpstr>POSTANI STUDENT</vt:lpstr>
      <vt:lpstr>POSTANI STUDENT - PRIJAVA</vt:lpstr>
      <vt:lpstr>POSTANI STUDENT – PIN i TAN</vt:lpstr>
      <vt:lpstr>POSTANI STUDENT – OSOBNI PODATCI</vt:lpstr>
      <vt:lpstr>POSTANI STUDENT – POTVRDA OCJENA</vt:lpstr>
      <vt:lpstr>Priručnik za učenike </vt:lpstr>
      <vt:lpstr>Informacije</vt:lpstr>
      <vt:lpstr>Kontakti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 2015./2016.</dc:title>
  <dc:creator>Ivan</dc:creator>
  <cp:lastModifiedBy>Opci</cp:lastModifiedBy>
  <cp:revision>26</cp:revision>
  <dcterms:created xsi:type="dcterms:W3CDTF">2015-12-07T13:48:56Z</dcterms:created>
  <dcterms:modified xsi:type="dcterms:W3CDTF">2025-11-25T10:19:35Z</dcterms:modified>
</cp:coreProperties>
</file>