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539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382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8915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9736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6346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6668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8452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50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610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745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96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168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894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437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991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725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60386-CF9B-4F04-9311-EC3FE8B008E4}" type="datetimeFigureOut">
              <a:rPr lang="hr-HR" smtClean="0"/>
              <a:t>20.10.2017.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D83BF3-6554-4F2A-B8A8-2F5A3FA6E8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87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DRŽAVNA MATURA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PRILAGODBA ISPITNE TEHNOLOGIJE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53964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PRILAGODBE ISPITNE TEHNOLOGIJE </a:t>
            </a:r>
            <a:r>
              <a:rPr lang="hr-HR" dirty="0" smtClean="0"/>
              <a:t>(1)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 svaki ispit i svakoga učenika nužno je napraviti individualnu listu prilagodbi ispitne tehnologije</a:t>
            </a:r>
            <a:r>
              <a:rPr lang="hr-HR" dirty="0" smtClean="0"/>
              <a:t>.</a:t>
            </a:r>
          </a:p>
          <a:p>
            <a:r>
              <a:rPr lang="hr-HR" dirty="0" smtClean="0"/>
              <a:t>Potrebno </a:t>
            </a:r>
            <a:r>
              <a:rPr lang="hr-HR" dirty="0"/>
              <a:t>je provjeriti zna li učenik rabiti posebnu opremu koja je predložena. </a:t>
            </a:r>
            <a:endParaRPr lang="hr-HR" dirty="0" smtClean="0"/>
          </a:p>
          <a:p>
            <a:r>
              <a:rPr lang="hr-HR" dirty="0" smtClean="0"/>
              <a:t>Prilagodbe </a:t>
            </a:r>
            <a:r>
              <a:rPr lang="hr-HR" dirty="0"/>
              <a:t>ispitne tehnologije ne smiju učenika dovesti u privilegirani položaj u odnosu na ostale učenike. </a:t>
            </a:r>
          </a:p>
        </p:txBody>
      </p:sp>
    </p:spTree>
    <p:extLst>
      <p:ext uri="{BB962C8B-B14F-4D97-AF65-F5344CB8AC3E}">
        <p14:creationId xmlns:p14="http://schemas.microsoft.com/office/powerpoint/2010/main" val="3584049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PRILAGODBE ISPITNE TEHNOLOGIJE </a:t>
            </a:r>
            <a:r>
              <a:rPr lang="hr-HR" dirty="0" smtClean="0"/>
              <a:t>(2)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18271"/>
            <a:ext cx="8596668" cy="4023092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PIT uključuje:</a:t>
            </a:r>
          </a:p>
          <a:p>
            <a:pPr lvl="1"/>
            <a:r>
              <a:rPr lang="hr-HR" dirty="0"/>
              <a:t>pristupačnost prostora </a:t>
            </a:r>
            <a:endParaRPr lang="hr-HR" dirty="0" smtClean="0"/>
          </a:p>
          <a:p>
            <a:pPr lvl="1"/>
            <a:r>
              <a:rPr lang="hr-HR" dirty="0"/>
              <a:t>provođenje ispita u posebnome prostoru 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posebna </a:t>
            </a:r>
            <a:r>
              <a:rPr lang="hr-HR" dirty="0"/>
              <a:t>pomagala 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posebnu/prilagođenu </a:t>
            </a:r>
            <a:r>
              <a:rPr lang="hr-HR" dirty="0"/>
              <a:t>opremu </a:t>
            </a:r>
            <a:endParaRPr lang="hr-HR" dirty="0" smtClean="0"/>
          </a:p>
          <a:p>
            <a:pPr lvl="1"/>
            <a:r>
              <a:rPr lang="hr-HR" dirty="0" smtClean="0"/>
              <a:t>prilagođeni </a:t>
            </a:r>
            <a:r>
              <a:rPr lang="hr-HR" dirty="0"/>
              <a:t>ispitni materijal 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izuzeće </a:t>
            </a:r>
            <a:r>
              <a:rPr lang="hr-HR" dirty="0"/>
              <a:t>od ispita ili dijela ispita koji učenik zbog vrste i stupnja teškoće u razvoju ne može polagati </a:t>
            </a:r>
            <a:endParaRPr lang="hr-HR" dirty="0" smtClean="0"/>
          </a:p>
          <a:p>
            <a:pPr lvl="1"/>
            <a:r>
              <a:rPr lang="hr-HR" dirty="0" smtClean="0"/>
              <a:t>pomoć </a:t>
            </a:r>
            <a:r>
              <a:rPr lang="hr-HR" dirty="0"/>
              <a:t>osobnoga pomagača 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pomoć </a:t>
            </a:r>
            <a:r>
              <a:rPr lang="hr-HR" dirty="0"/>
              <a:t>njegovatelja 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produljeno </a:t>
            </a:r>
            <a:r>
              <a:rPr lang="hr-HR" dirty="0"/>
              <a:t>vrijeme za polaganje ispita 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/>
              <a:t>provođenje </a:t>
            </a:r>
            <a:r>
              <a:rPr lang="hr-HR" dirty="0"/>
              <a:t>ispita izvan škole. </a:t>
            </a:r>
          </a:p>
        </p:txBody>
      </p:sp>
    </p:spTree>
    <p:extLst>
      <p:ext uri="{BB962C8B-B14F-4D97-AF65-F5344CB8AC3E}">
        <p14:creationId xmlns:p14="http://schemas.microsoft.com/office/powerpoint/2010/main" val="623000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PIT – OSOBNI POMAGAČ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Osobni pomagač je edukacijsko-rehabilitacijski stručnjak odgovarajuće specijalnosti. Ako nije moguće osigurati 16 stručnjaka toga profila, onda je to nastavnik koji ima iskustva u odbojno-obrazovnome radu s učenicima s teškoćama, ali koji ne predaje predmet koji se polaže. Osobni pomagač mora biti </a:t>
            </a:r>
            <a:r>
              <a:rPr lang="hr-HR" dirty="0" smtClean="0"/>
              <a:t>u.poznat </a:t>
            </a:r>
            <a:r>
              <a:rPr lang="hr-HR" dirty="0"/>
              <a:t>s tehnologijom koju će učenik rabiti na ispitu</a:t>
            </a:r>
          </a:p>
        </p:txBody>
      </p:sp>
    </p:spTree>
    <p:extLst>
      <p:ext uri="{BB962C8B-B14F-4D97-AF65-F5344CB8AC3E}">
        <p14:creationId xmlns:p14="http://schemas.microsoft.com/office/powerpoint/2010/main" val="3670477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PIT - PRIJAVLJIVANJE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Redovni učenici prvu informaciju o postavljanju zahtjeva za prilagodbom ispitne tehnologije daju ispitnomu koordinatoru. Ispitni koordinator učeniku daje detaljne upute o načinu ostvarivanja toga prava. Informira ga o tome koju dokumentaciju treba dostaviti, koje obrasce treba popuniti i u kojim rokovima</a:t>
            </a:r>
          </a:p>
        </p:txBody>
      </p:sp>
    </p:spTree>
    <p:extLst>
      <p:ext uri="{BB962C8B-B14F-4D97-AF65-F5344CB8AC3E}">
        <p14:creationId xmlns:p14="http://schemas.microsoft.com/office/powerpoint/2010/main" val="2573633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PRIMJERI TEŠKOĆA I PRILAGODBE (1)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UČENICI/KANDIDATI S OŠTEĆENJEM VIDA - Brailleovo pismo, </a:t>
            </a:r>
            <a:r>
              <a:rPr lang="hr-HR" dirty="0" smtClean="0"/>
              <a:t>računalo, povećalo...</a:t>
            </a:r>
          </a:p>
          <a:p>
            <a:r>
              <a:rPr lang="hr-HR" dirty="0"/>
              <a:t>UČENICI S OŠTEĆENJEM SLUHA - provjeriti je li učenik razumio sve informacije i upute dobivene od ispitnoga koordinatora i drugih nastavnika, a čije je razumijevanje nužno za pristupanje polaganju </a:t>
            </a:r>
            <a:r>
              <a:rPr lang="hr-HR" dirty="0" smtClean="0"/>
              <a:t>ispita, smještaj u prednji red,razgovjetno čitanje uputa zbog čitanja s usana...</a:t>
            </a:r>
          </a:p>
          <a:p>
            <a:r>
              <a:rPr lang="hr-HR" dirty="0" smtClean="0"/>
              <a:t>UČENICI S RAZLIČITIM </a:t>
            </a:r>
            <a:r>
              <a:rPr lang="hr-HR" dirty="0"/>
              <a:t>JEZIČNO-GOVORNIM TEŠKOĆAMA (poremećaji tečnosti govora, disleksija, disgrafija, poremećaji pažnje i </a:t>
            </a:r>
            <a:r>
              <a:rPr lang="hr-HR" dirty="0" smtClean="0"/>
              <a:t>hiperaktivnost) – prilagodba ispitnih materijala prema potrebama, osobni pomagač (disleksija), povečanje vremena trajanja ispita</a:t>
            </a:r>
          </a:p>
          <a:p>
            <a:r>
              <a:rPr lang="hr-HR" dirty="0"/>
              <a:t>UČENICI S MOTORIČKIM </a:t>
            </a:r>
            <a:r>
              <a:rPr lang="hr-HR" dirty="0" smtClean="0"/>
              <a:t>POREMEĆAJIMA (oštećenja lokomotoričkog sustava i središnjeg živčanog sustava) – pisanje na računalu, osobni pomagač, produljeno vrijeme pisanja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65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PRIMJERI TEŠKOĆA I PRILAGODBE </a:t>
            </a:r>
            <a:r>
              <a:rPr lang="hr-HR" dirty="0" smtClean="0"/>
              <a:t>(2)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UČENICI S POREMEĆAJIMA U PONAŠANJU I UČENICI S DEFICITOM PAŽNJE/ HIPERAKTIVNIM </a:t>
            </a:r>
            <a:r>
              <a:rPr lang="hr-HR" dirty="0" smtClean="0"/>
              <a:t>POREMEĆAJEM – prilagodba uvjeta pisanja, prilagodba tiska materijala</a:t>
            </a:r>
          </a:p>
          <a:p>
            <a:r>
              <a:rPr lang="hr-HR" dirty="0"/>
              <a:t>UČENICI S TEŠKOĆAMA U PODRUČJU MENTALNOGA </a:t>
            </a:r>
            <a:r>
              <a:rPr lang="hr-HR" dirty="0" smtClean="0"/>
              <a:t>ZDRAVLJA (poremećaji hranjenja, anksioznost, poremećaji raspoloženja, autistični poremečaji) - </a:t>
            </a:r>
            <a:r>
              <a:rPr lang="hr-HR" dirty="0"/>
              <a:t>prilagodba uvjeta </a:t>
            </a:r>
            <a:r>
              <a:rPr lang="hr-HR" dirty="0" smtClean="0"/>
              <a:t>pisanja, produljeno vrijeme i dr.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7776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ZAŠTO JE VAŽNA PRILAGODBA ISPITNE TEHNOLOGIJE?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RAVNOPRAVNOST</a:t>
            </a:r>
          </a:p>
          <a:p>
            <a:r>
              <a:rPr lang="hr-HR" dirty="0" smtClean="0"/>
              <a:t>SAMOOSTVARENJE</a:t>
            </a:r>
          </a:p>
          <a:p>
            <a:r>
              <a:rPr lang="hr-HR" dirty="0" smtClean="0"/>
              <a:t>SOCIJALIZACIJA</a:t>
            </a:r>
          </a:p>
          <a:p>
            <a:r>
              <a:rPr lang="hr-HR" dirty="0" smtClean="0"/>
              <a:t>AKADEMSKI I POSLOVNI USPJEH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1593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30595" y="1977081"/>
            <a:ext cx="250922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8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?</a:t>
            </a:r>
            <a:endParaRPr lang="en-US" sz="8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119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2838" y="2395699"/>
            <a:ext cx="79076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8000" dirty="0" smtClean="0">
                <a:solidFill>
                  <a:srgbClr val="92D050"/>
                </a:solidFill>
              </a:rPr>
              <a:t>HVALA NA PAŽNJI</a:t>
            </a:r>
            <a:endParaRPr lang="hr-HR" sz="8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PRILAGODBA ISPITNE TEHNOLOGIJE ZA UČENIKE S TEŠKOĆAMA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Prilagođena ispitna tehnologija treba biti omogućena učenicima koji tijekom cijeloga školovanja ili dužega razdoblja imaju teškoće i onima kod kojih je do promjena u zdravstvenome stanju, koje uvjetuju prilagodbe u polaganju ispita, došlo u skorije vrijeme</a:t>
            </a:r>
          </a:p>
        </p:txBody>
      </p:sp>
    </p:spTree>
    <p:extLst>
      <p:ext uri="{BB962C8B-B14F-4D97-AF65-F5344CB8AC3E}">
        <p14:creationId xmlns:p14="http://schemas.microsoft.com/office/powerpoint/2010/main" val="3325511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TKO SU UČENICI S TEŠKOĆAMA?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učenici </a:t>
            </a:r>
            <a:r>
              <a:rPr lang="hr-HR" dirty="0"/>
              <a:t>s teškoćama u razvoju </a:t>
            </a:r>
            <a:endParaRPr lang="hr-HR" dirty="0" smtClean="0"/>
          </a:p>
          <a:p>
            <a:r>
              <a:rPr lang="hr-HR" dirty="0" smtClean="0"/>
              <a:t>učenici </a:t>
            </a:r>
            <a:r>
              <a:rPr lang="hr-HR" dirty="0"/>
              <a:t>s teškoćama u učenju, problemima u ponašanju i emocionalnim </a:t>
            </a:r>
            <a:r>
              <a:rPr lang="hr-HR" dirty="0" smtClean="0"/>
              <a:t>problemima</a:t>
            </a:r>
          </a:p>
          <a:p>
            <a:r>
              <a:rPr lang="hr-HR" dirty="0" smtClean="0"/>
              <a:t>učenici </a:t>
            </a:r>
            <a:r>
              <a:rPr lang="hr-HR" dirty="0"/>
              <a:t>s teškoćama uvjetovanim odgojnim, socijalnim, ekonomskim, kulturalnim i jezičnim čimbenicima</a:t>
            </a:r>
          </a:p>
        </p:txBody>
      </p:sp>
    </p:spTree>
    <p:extLst>
      <p:ext uri="{BB962C8B-B14F-4D97-AF65-F5344CB8AC3E}">
        <p14:creationId xmlns:p14="http://schemas.microsoft.com/office/powerpoint/2010/main" val="3591564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Specifične </a:t>
            </a:r>
            <a:r>
              <a:rPr lang="hr-HR" dirty="0"/>
              <a:t>teškoće u učenju, jezične i komunikacijske teškoće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značajne teškoće čitanja, pisanja, govorenja i manipulacije brojevima koje su vezane uz teškoće u procesuiranju simboličkoga jezika, npr. kod disleksije i diskalkulije, govorne i jezične teškoće koje uzrokuju teškoće u komunikaciji, npr. afazija, disfazija, problemi u artikulaciji i sl. </a:t>
            </a:r>
          </a:p>
        </p:txBody>
      </p:sp>
    </p:spTree>
    <p:extLst>
      <p:ext uri="{BB962C8B-B14F-4D97-AF65-F5344CB8AC3E}">
        <p14:creationId xmlns:p14="http://schemas.microsoft.com/office/powerpoint/2010/main" val="192066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Motoričke </a:t>
            </a:r>
            <a:r>
              <a:rPr lang="hr-HR" dirty="0"/>
              <a:t>i senzoričke teškoće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poremećaji pokreta i položaja tijela, smanjena/onemogućena funkcija pojedinih dijelova tijela, nepostojanje dijelova tijela; oštećenja sluha i vida </a:t>
            </a:r>
          </a:p>
        </p:txBody>
      </p:sp>
    </p:spTree>
    <p:extLst>
      <p:ext uri="{BB962C8B-B14F-4D97-AF65-F5344CB8AC3E}">
        <p14:creationId xmlns:p14="http://schemas.microsoft.com/office/powerpoint/2010/main" val="3615243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Emocionalne </a:t>
            </a:r>
            <a:r>
              <a:rPr lang="pl-PL" dirty="0"/>
              <a:t>teškoće i smetnje u ponašanju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bježanje od kuće i iz škole, akademski neuspjeh, deficit pažnje/ hiperaktivni poremećaj, poremećaj prilagodbe, potištenost, poremećaj ophođenja i prkošenja, antisocijalno ponašanje, agresivno ponašanje, devijantno i delinkventno ponašanje, psihogeno uvjetovani poremećaji u ponašanju i dr. </a:t>
            </a:r>
          </a:p>
        </p:txBody>
      </p:sp>
    </p:spTree>
    <p:extLst>
      <p:ext uri="{BB962C8B-B14F-4D97-AF65-F5344CB8AC3E}">
        <p14:creationId xmlns:p14="http://schemas.microsoft.com/office/powerpoint/2010/main" val="43327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Teškoće </a:t>
            </a:r>
            <a:r>
              <a:rPr lang="pl-PL" dirty="0"/>
              <a:t>u području mentalnoga zdravlja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različita psihotična stanja, problemi prehrane, strahovi, anksioznost, emocionalne smetnje i sl. </a:t>
            </a:r>
          </a:p>
        </p:txBody>
      </p:sp>
    </p:spTree>
    <p:extLst>
      <p:ext uri="{BB962C8B-B14F-4D97-AF65-F5344CB8AC3E}">
        <p14:creationId xmlns:p14="http://schemas.microsoft.com/office/powerpoint/2010/main" val="24551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Zdravstveni problemi učenika/ </a:t>
            </a:r>
            <a:r>
              <a:rPr lang="hr-HR" dirty="0" smtClean="0"/>
              <a:t>kandidata (1)	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Zdravstveni problemi kod nekih osoba mogu rezultirati prepoznatljivim i vidljivim fizičkim ili osjetilnim oštećenjima, a kod drugih posljedice mogu biti skrivene, odnosno nevidljive sudionicima odgojno-obrazovnoga procesa. </a:t>
            </a:r>
          </a:p>
        </p:txBody>
      </p:sp>
    </p:spTree>
    <p:extLst>
      <p:ext uri="{BB962C8B-B14F-4D97-AF65-F5344CB8AC3E}">
        <p14:creationId xmlns:p14="http://schemas.microsoft.com/office/powerpoint/2010/main" val="89383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Zdravstveni problemi učenika/ kandidata </a:t>
            </a:r>
            <a:r>
              <a:rPr lang="hr-HR" dirty="0" smtClean="0"/>
              <a:t>(2)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bolesti srca i krvožilnoga sustava, bolesti živčanoga sustava, bolesti probavnoga sustava, bolesti mokraćnoga sustava, bolesti dišnoga sustava i bolesti žlijezda s unutrašnjim lučenjem (npr. srčane bolesti, leukemija, tumori, hepatitis, tuberkuloza, astma, alergije, dijabetes, epilepsija, AIDS i dr</a:t>
            </a:r>
            <a:r>
              <a:rPr lang="hr-HR" dirty="0" smtClean="0"/>
              <a:t>.).</a:t>
            </a:r>
          </a:p>
          <a:p>
            <a:r>
              <a:rPr lang="hr-HR" dirty="0"/>
              <a:t>pri polaganju ispita državne mature potrebno </a:t>
            </a:r>
            <a:r>
              <a:rPr lang="hr-HR" dirty="0" smtClean="0"/>
              <a:t>je procijeniti </a:t>
            </a:r>
            <a:r>
              <a:rPr lang="hr-HR" dirty="0"/>
              <a:t>moguće pretjerano opterećenje i stres koji bi mogli negativno utjecati </a:t>
            </a:r>
            <a:r>
              <a:rPr lang="hr-HR" dirty="0" smtClean="0"/>
              <a:t>na </a:t>
            </a:r>
            <a:r>
              <a:rPr lang="hr-HR" dirty="0"/>
              <a:t>zdravstveno </a:t>
            </a:r>
            <a:r>
              <a:rPr lang="hr-HR" dirty="0" smtClean="0"/>
              <a:t>stanje učenika </a:t>
            </a:r>
            <a:r>
              <a:rPr lang="hr-HR" dirty="0"/>
              <a:t>te omogućiti prilagodbu ispitne tehnologije iako se ne radi o učenicima s teškoćama</a:t>
            </a:r>
          </a:p>
        </p:txBody>
      </p:sp>
    </p:spTree>
    <p:extLst>
      <p:ext uri="{BB962C8B-B14F-4D97-AF65-F5344CB8AC3E}">
        <p14:creationId xmlns:p14="http://schemas.microsoft.com/office/powerpoint/2010/main" val="174579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781</Words>
  <Application>Microsoft Office PowerPoint</Application>
  <PresentationFormat>Widescreen</PresentationFormat>
  <Paragraphs>56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DRŽAVNA MATURA</vt:lpstr>
      <vt:lpstr>PRILAGODBA ISPITNE TEHNOLOGIJE ZA UČENIKE S TEŠKOĆAMA</vt:lpstr>
      <vt:lpstr>TKO SU UČENICI S TEŠKOĆAMA?</vt:lpstr>
      <vt:lpstr>Specifične teškoće u učenju, jezične i komunikacijske teškoće</vt:lpstr>
      <vt:lpstr>Motoričke i senzoričke teškoće</vt:lpstr>
      <vt:lpstr>Emocionalne teškoće i smetnje u ponašanju</vt:lpstr>
      <vt:lpstr>Teškoće u području mentalnoga zdravlja</vt:lpstr>
      <vt:lpstr>Zdravstveni problemi učenika/ kandidata (1) </vt:lpstr>
      <vt:lpstr>Zdravstveni problemi učenika/ kandidata (2)</vt:lpstr>
      <vt:lpstr>PRILAGODBE ISPITNE TEHNOLOGIJE (1)</vt:lpstr>
      <vt:lpstr>PRILAGODBE ISPITNE TEHNOLOGIJE (2)</vt:lpstr>
      <vt:lpstr>PIT – OSOBNI POMAGAČ</vt:lpstr>
      <vt:lpstr>PIT - PRIJAVLJIVANJE</vt:lpstr>
      <vt:lpstr>PRIMJERI TEŠKOĆA I PRILAGODBE (1)</vt:lpstr>
      <vt:lpstr>PRIMJERI TEŠKOĆA I PRILAGODBE (2)</vt:lpstr>
      <vt:lpstr>ZAŠTO JE VAŽNA PRILAGODBA ISPITNE TEHNOLOGIJE?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DRŽAVNA MATURA</dc:title>
  <dc:creator>Profesor</dc:creator>
  <cp:lastModifiedBy>Profesor</cp:lastModifiedBy>
  <cp:revision>6</cp:revision>
  <dcterms:created xsi:type="dcterms:W3CDTF">2017-10-20T06:21:50Z</dcterms:created>
  <dcterms:modified xsi:type="dcterms:W3CDTF">2017-10-20T07:23:17Z</dcterms:modified>
</cp:coreProperties>
</file>